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4"/>
  </p:notesMasterIdLst>
  <p:handoutMasterIdLst>
    <p:handoutMasterId r:id="rId55"/>
  </p:handoutMasterIdLst>
  <p:sldIdLst>
    <p:sldId id="257" r:id="rId5"/>
    <p:sldId id="273" r:id="rId6"/>
    <p:sldId id="297" r:id="rId7"/>
    <p:sldId id="274" r:id="rId8"/>
    <p:sldId id="275" r:id="rId9"/>
    <p:sldId id="276" r:id="rId10"/>
    <p:sldId id="277" r:id="rId11"/>
    <p:sldId id="278" r:id="rId12"/>
    <p:sldId id="304" r:id="rId13"/>
    <p:sldId id="280" r:id="rId14"/>
    <p:sldId id="281" r:id="rId15"/>
    <p:sldId id="282" r:id="rId16"/>
    <p:sldId id="283" r:id="rId17"/>
    <p:sldId id="284" r:id="rId18"/>
    <p:sldId id="285" r:id="rId19"/>
    <p:sldId id="298" r:id="rId20"/>
    <p:sldId id="301" r:id="rId21"/>
    <p:sldId id="299" r:id="rId22"/>
    <p:sldId id="300" r:id="rId23"/>
    <p:sldId id="286" r:id="rId24"/>
    <p:sldId id="288" r:id="rId25"/>
    <p:sldId id="289" r:id="rId26"/>
    <p:sldId id="290" r:id="rId27"/>
    <p:sldId id="287" r:id="rId28"/>
    <p:sldId id="302" r:id="rId29"/>
    <p:sldId id="303" r:id="rId30"/>
    <p:sldId id="316" r:id="rId31"/>
    <p:sldId id="317" r:id="rId32"/>
    <p:sldId id="318" r:id="rId33"/>
    <p:sldId id="272" r:id="rId34"/>
    <p:sldId id="292" r:id="rId35"/>
    <p:sldId id="293" r:id="rId36"/>
    <p:sldId id="294" r:id="rId37"/>
    <p:sldId id="295" r:id="rId38"/>
    <p:sldId id="296" r:id="rId39"/>
    <p:sldId id="291" r:id="rId40"/>
    <p:sldId id="268" r:id="rId41"/>
    <p:sldId id="319" r:id="rId42"/>
    <p:sldId id="305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06" r:id="rId51"/>
    <p:sldId id="307" r:id="rId52"/>
    <p:sldId id="308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9F9F9"/>
    <a:srgbClr val="ECECEC"/>
    <a:srgbClr val="394404"/>
    <a:srgbClr val="5F6F0F"/>
    <a:srgbClr val="718412"/>
    <a:srgbClr val="65741A"/>
    <a:srgbClr val="70811D"/>
    <a:srgbClr val="7B8D1F"/>
    <a:srgbClr val="839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7" autoAdjust="0"/>
    <p:restoredTop sz="96061" autoAdjust="0"/>
  </p:normalViewPr>
  <p:slideViewPr>
    <p:cSldViewPr>
      <p:cViewPr varScale="1">
        <p:scale>
          <a:sx n="98" d="100"/>
          <a:sy n="98" d="100"/>
        </p:scale>
        <p:origin x="75" y="24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1/17/2017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2-10T14:07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12819 6070 7552,'-103'30'2880,"73"-30"-1536,1 29-2624,14-14 32,15-1-1664,0-14-640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2-10T14:07:51.0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15300 8788 3456,'-45'15'1408,"45"-15"-768,-15 14-544,15-14 320,0 0 96,0 0 128,-15-14-128,1-1-32,14 0-160,-15 0-32,15-14-160,-15 14-160,0 0-64,1-14 64,-1 14 0,0 0-64,0 0 64,1-14 32,-1-1 64,-15 1-96,1-1-64,-1-29-32,1 15 0,-16 0 160,16-15 32,-1 14 0,1-14-64,-16 0 96,16 15 64,-15 0-128,-1-1-32,1 1-64,0 0-64,-15-15 0,0-1 96,0 1 0,-1-14 32,16 13 0,-15 1 0,15 0 0,-1 0 0,1 14-96,-15 1 64,15 0-32,-1 0-64,-14 14 96,0-14 0,0-1-64,0 16 64,15-1 32,0-14 0,-1 15-96,16-1 64,-16 0-32,16 1 0,-1 14 0,16-14 0,-16 14-96,15 0 32,-14 0 64,14 1 96,15 14-64,-15-15 0,0 0-32,1 15-64,14-15 0,-15 15 96,15-15-64,0 15 32,0-14 0,0 14 0,0-15 64,0 15 0,-15-15-96,15 15 0,-15 0 64,15 0 0,-14-15 32,-1 15 0,15-14-96,-15 14 64,15-15-32,-15 0-64,15 0-256,0 1-384,0-1 128,0-15 320,0 15 192,0-14-576,0 14-256,0-14 192,0-1 128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2-10T14:07:52.6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22078 11667 8448,'-29'60'3168,"29"-60"-1728,-30 14-5280,30-14-1088</inkml:trace>
  <inkml:trace contextRef="#ctx0" brushRef="#br0" timeOffset="6962">21960 12686 12288,'44'30'4639,"-44"-16"-2495,-14-14-3136,14 0 480,0 16-2015,14-2-769,16 16-832,0-16-256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2-10T14:07:57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28222 7340 7936,'-74'30'2976,"74"-1"-1600,-15-29-1664,15 15 448,0 0-1088,15 0-416,-1-15-1696,2 14-768</inkml:trace>
  <inkml:trace contextRef="#ctx0" brushRef="#br0" timeOffset="566">28606 7739 7680,'-29'-59'2880,"14"59"-1536,15 0-1568,0 0 512,0 0-960,15 15-352,0 0-1728,15-1-704,-1 1 1440,0 14 704</inkml:trace>
  <inkml:trace contextRef="#ctx0" brushRef="#br0" timeOffset="927">29788 7666 10624,'-30'-30'3936,"30"30"-2112,15 0-2272,-15 0 608,0 15-1568,15 0-576,-1-15-2016,1 14-896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1/17/2017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31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29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7441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927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397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203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89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860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85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393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200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980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781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63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1/17/2017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u09UWqS8-Q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67yLuiSfMW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partners/microsoft/hololens#download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customXml" Target="../ink/ink4.xml"/><Relationship Id="rId3" Type="http://schemas.openxmlformats.org/officeDocument/2006/relationships/image" Target="../media/image30.png"/><Relationship Id="rId21" Type="http://schemas.openxmlformats.org/officeDocument/2006/relationships/image" Target="../media/image44.png"/><Relationship Id="rId7" Type="http://schemas.openxmlformats.org/officeDocument/2006/relationships/image" Target="../media/image34.png"/><Relationship Id="rId12" Type="http://schemas.openxmlformats.org/officeDocument/2006/relationships/customXml" Target="../ink/ink1.xml"/><Relationship Id="rId17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openxmlformats.org/officeDocument/2006/relationships/customXml" Target="../ink/ink3.xml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10" Type="http://schemas.openxmlformats.org/officeDocument/2006/relationships/image" Target="../media/image37.png"/><Relationship Id="rId19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customXml" Target="../ink/ink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MqGrF6Ja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1219200"/>
            <a:ext cx="8735325" cy="2000251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Segoe UI" panose="020B0502040204020203" pitchFamily="34" charset="0"/>
                <a:cs typeface="Segoe UI" panose="020B0502040204020203" pitchFamily="34" charset="0"/>
              </a:rPr>
              <a:t>HoloLens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3251200"/>
            <a:ext cx="8735325" cy="787400"/>
          </a:xfrm>
        </p:spPr>
        <p:txBody>
          <a:bodyPr/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Desarollando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mixed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reality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1625175" y="4001311"/>
            <a:ext cx="8735325" cy="787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cap="non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Arcadio García</a:t>
            </a:r>
          </a:p>
          <a:p>
            <a:r>
              <a:rPr lang="en-US" sz="2400" cap="non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cap="none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arcadio_g_s</a:t>
            </a:r>
            <a:endParaRPr lang="en-US" sz="2400" cap="none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e6e5bbf-4994-453f-a113-de5ae21d6b5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3721"/>
          <a:stretch/>
        </p:blipFill>
        <p:spPr>
          <a:xfrm>
            <a:off x="1903412" y="762000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9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63add99-3daa-42f1-8f97-8a1a956e747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4413" y="2000250"/>
            <a:ext cx="7620000" cy="2857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684711" y="3161493"/>
            <a:ext cx="3581400" cy="2924327"/>
            <a:chOff x="3122612" y="-1833177"/>
            <a:chExt cx="3581400" cy="2924327"/>
          </a:xfrm>
        </p:grpSpPr>
        <p:cxnSp>
          <p:nvCxnSpPr>
            <p:cNvPr id="5" name="Straight Connector 4"/>
            <p:cNvCxnSpPr>
              <a:stCxn id="7" idx="0"/>
              <a:endCxn id="6" idx="4"/>
            </p:cNvCxnSpPr>
            <p:nvPr/>
          </p:nvCxnSpPr>
          <p:spPr>
            <a:xfrm flipV="1">
              <a:off x="4913312" y="-1004617"/>
              <a:ext cx="188166" cy="1572547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682378" y="-1833177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22612" y="567930"/>
              <a:ext cx="3581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Controles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brillo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18012" y="1066800"/>
            <a:ext cx="3581400" cy="1860830"/>
            <a:chOff x="3122612" y="567930"/>
            <a:chExt cx="3581400" cy="186083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341812" y="1091150"/>
              <a:ext cx="838199" cy="703776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2612" y="567930"/>
              <a:ext cx="3581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Controles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volumen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642536" y="1759392"/>
            <a:ext cx="4271777" cy="1734095"/>
            <a:chOff x="5027612" y="694665"/>
            <a:chExt cx="4271777" cy="1734095"/>
          </a:xfrm>
        </p:grpSpPr>
        <p:cxnSp>
          <p:nvCxnSpPr>
            <p:cNvPr id="15" name="Straight Connector 14"/>
            <p:cNvCxnSpPr>
              <a:stCxn id="17" idx="1"/>
            </p:cNvCxnSpPr>
            <p:nvPr/>
          </p:nvCxnSpPr>
          <p:spPr>
            <a:xfrm flipH="1">
              <a:off x="5180011" y="956275"/>
              <a:ext cx="537978" cy="838651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17989" y="694665"/>
              <a:ext cx="3581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Boton</a:t>
              </a:r>
              <a:r>
                <a:rPr lang="es-E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ON/OFF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11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86794-2646-4305-85c9-53e415caa0c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4413" y="1285875"/>
            <a:ext cx="7620000" cy="42862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122612" y="567930"/>
            <a:ext cx="2743200" cy="1860830"/>
            <a:chOff x="3122612" y="567930"/>
            <a:chExt cx="2743200" cy="186083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341812" y="1091150"/>
              <a:ext cx="838199" cy="703776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22612" y="567930"/>
              <a:ext cx="190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 USB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03957" y="537359"/>
            <a:ext cx="3778255" cy="1833293"/>
            <a:chOff x="3055373" y="770607"/>
            <a:chExt cx="2667003" cy="1473102"/>
          </a:xfrm>
        </p:grpSpPr>
        <p:cxnSp>
          <p:nvCxnSpPr>
            <p:cNvPr id="9" name="Straight Connector 8"/>
            <p:cNvCxnSpPr>
              <a:endCxn id="10" idx="7"/>
            </p:cNvCxnSpPr>
            <p:nvPr/>
          </p:nvCxnSpPr>
          <p:spPr>
            <a:xfrm flipH="1">
              <a:off x="3594831" y="1199228"/>
              <a:ext cx="673808" cy="463802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055373" y="1563401"/>
              <a:ext cx="632015" cy="680308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3976" y="770607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Headphone Jack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193084" y="3429001"/>
            <a:ext cx="4218633" cy="1816928"/>
            <a:chOff x="3055373" y="783757"/>
            <a:chExt cx="2977858" cy="1459952"/>
          </a:xfrm>
        </p:grpSpPr>
        <p:cxnSp>
          <p:nvCxnSpPr>
            <p:cNvPr id="15" name="Straight Connector 14"/>
            <p:cNvCxnSpPr>
              <a:endCxn id="16" idx="7"/>
            </p:cNvCxnSpPr>
            <p:nvPr/>
          </p:nvCxnSpPr>
          <p:spPr>
            <a:xfrm flipH="1">
              <a:off x="3594831" y="1199228"/>
              <a:ext cx="673808" cy="463802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055373" y="1563401"/>
              <a:ext cx="632015" cy="680308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94831" y="783757"/>
              <a:ext cx="2438400" cy="420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Sonido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espacial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5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77788" y="-543117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2" name="849caf86-2751-4b14-9ba5-9b71cbec00f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1714500"/>
            <a:ext cx="9144000" cy="3429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503612" y="2240256"/>
            <a:ext cx="6705600" cy="3235964"/>
            <a:chOff x="379412" y="-2146811"/>
            <a:chExt cx="6705600" cy="3235964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2970213" y="-1300967"/>
              <a:ext cx="761999" cy="1864903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3427411" y="-2146811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9412" y="565933"/>
              <a:ext cx="670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Camara de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profundidad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98811" y="359396"/>
            <a:ext cx="6705600" cy="2993404"/>
            <a:chOff x="-306389" y="-564644"/>
            <a:chExt cx="6705600" cy="299340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037012" y="0"/>
              <a:ext cx="1142999" cy="1794926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306389" y="-564644"/>
              <a:ext cx="670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x4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Camaras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procesamiento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ambiental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18311" y="3152583"/>
            <a:ext cx="7505701" cy="3095589"/>
            <a:chOff x="3617911" y="-2201326"/>
            <a:chExt cx="7505701" cy="309558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189411" y="-1419657"/>
              <a:ext cx="1142999" cy="1738258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617911" y="-2201326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18012" y="371043"/>
              <a:ext cx="670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Camara HD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5111" y="1239070"/>
            <a:ext cx="5829302" cy="2497888"/>
            <a:chOff x="36510" y="-69128"/>
            <a:chExt cx="5829302" cy="249788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513011" y="520602"/>
              <a:ext cx="2667000" cy="1274324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510" y="-69128"/>
              <a:ext cx="323691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IMU 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Acelerometro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giroscopio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magnetometro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44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58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58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458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458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3" name="ebe5ec0b-b313-41fc-95e7-14d9d29512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1714500"/>
            <a:ext cx="9144000" cy="3429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198811" y="359396"/>
            <a:ext cx="6705600" cy="2993404"/>
            <a:chOff x="-306389" y="-564644"/>
            <a:chExt cx="6705600" cy="299340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037012" y="0"/>
              <a:ext cx="1142999" cy="1794926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5027612" y="1600200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306389" y="-564644"/>
              <a:ext cx="670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Lentes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transparentes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(waveguides)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0412" y="2724920"/>
            <a:ext cx="7086600" cy="3675880"/>
            <a:chOff x="-306389" y="-3717304"/>
            <a:chExt cx="7086600" cy="367588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2589211" y="-3079244"/>
              <a:ext cx="3505200" cy="2514600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942011" y="-3717304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306389" y="-564644"/>
              <a:ext cx="670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x2 </a:t>
              </a:r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Motores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luz HD 16:9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88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4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41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2" name="1dd60d2b-5097-457a-8b73-c5e315a4f21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1714500"/>
            <a:ext cx="9144000" cy="3429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4613" y="1875823"/>
            <a:ext cx="8099682" cy="967699"/>
            <a:chOff x="-2032234" y="-337905"/>
            <a:chExt cx="8099682" cy="967699"/>
          </a:xfrm>
        </p:grpSpPr>
        <p:cxnSp>
          <p:nvCxnSpPr>
            <p:cNvPr id="5" name="Straight Connector 4"/>
            <p:cNvCxnSpPr>
              <a:stCxn id="7" idx="3"/>
              <a:endCxn id="6" idx="1"/>
            </p:cNvCxnSpPr>
            <p:nvPr/>
          </p:nvCxnSpPr>
          <p:spPr>
            <a:xfrm flipV="1">
              <a:off x="-281218" y="-77426"/>
              <a:ext cx="5633218" cy="1131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5229248" y="-198766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2032234" y="-337905"/>
              <a:ext cx="1751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1GB RAM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77788" y="2659522"/>
            <a:ext cx="9220199" cy="3512678"/>
            <a:chOff x="-2820988" y="-3554102"/>
            <a:chExt cx="9220199" cy="3512678"/>
          </a:xfrm>
        </p:grpSpPr>
        <p:cxnSp>
          <p:nvCxnSpPr>
            <p:cNvPr id="9" name="Straight Connector 8"/>
            <p:cNvCxnSpPr>
              <a:stCxn id="11" idx="0"/>
              <a:endCxn id="10" idx="3"/>
            </p:cNvCxnSpPr>
            <p:nvPr/>
          </p:nvCxnSpPr>
          <p:spPr>
            <a:xfrm flipV="1">
              <a:off x="1789112" y="-2846882"/>
              <a:ext cx="1226857" cy="2282238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893217" y="-3554102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820988" y="-564644"/>
              <a:ext cx="9220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Holographic Processing Unit (1 Teraflop)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8012" y="161484"/>
            <a:ext cx="9220199" cy="2728096"/>
            <a:chOff x="-2820988" y="-564644"/>
            <a:chExt cx="9220199" cy="2728096"/>
          </a:xfrm>
        </p:grpSpPr>
        <p:cxnSp>
          <p:nvCxnSpPr>
            <p:cNvPr id="17" name="Straight Connector 16"/>
            <p:cNvCxnSpPr>
              <a:endCxn id="18" idx="1"/>
            </p:cNvCxnSpPr>
            <p:nvPr/>
          </p:nvCxnSpPr>
          <p:spPr>
            <a:xfrm>
              <a:off x="4037012" y="0"/>
              <a:ext cx="1037152" cy="1456232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4951412" y="1334892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2820988" y="-564644"/>
              <a:ext cx="9220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Procesador</a:t>
              </a:r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Intel Atom (Cherry Trail) 32 bits de 14 nm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2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52400"/>
            <a:ext cx="10786973" cy="4267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82218" y="2202322"/>
            <a:ext cx="3332985" cy="3197698"/>
            <a:chOff x="398432" y="-3554102"/>
            <a:chExt cx="3332985" cy="3197698"/>
          </a:xfrm>
        </p:grpSpPr>
        <p:cxnSp>
          <p:nvCxnSpPr>
            <p:cNvPr id="24" name="Straight Connector 23"/>
            <p:cNvCxnSpPr>
              <a:stCxn id="26" idx="0"/>
              <a:endCxn id="25" idx="3"/>
            </p:cNvCxnSpPr>
            <p:nvPr/>
          </p:nvCxnSpPr>
          <p:spPr>
            <a:xfrm flipV="1">
              <a:off x="1111639" y="-2846882"/>
              <a:ext cx="1904330" cy="1967258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2893217" y="-3554102"/>
              <a:ext cx="838200" cy="82856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8432" y="-879624"/>
              <a:ext cx="14264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Clicker</a:t>
              </a:r>
              <a:endParaRPr lang="es-E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1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85" y="1293845"/>
            <a:ext cx="3229669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1681528"/>
            <a:ext cx="4065333" cy="22353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61475" y="1173301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==</a:t>
            </a:r>
            <a:endParaRPr lang="es-ES" sz="20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8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85" y="80995"/>
            <a:ext cx="3229669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468678"/>
            <a:ext cx="4065333" cy="22353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61475" y="-39549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!=</a:t>
            </a:r>
            <a:endParaRPr lang="es-ES" sz="20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052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8789" y="-381000"/>
            <a:ext cx="12647613" cy="7391400"/>
          </a:xfrm>
          <a:prstGeom prst="rect">
            <a:avLst/>
          </a:prstGeom>
          <a:gradFill>
            <a:gsLst>
              <a:gs pos="73000">
                <a:srgbClr val="EBEBEB"/>
              </a:gs>
              <a:gs pos="5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85" y="3295622"/>
            <a:ext cx="4663024" cy="2984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85" y="80995"/>
            <a:ext cx="3229669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468678"/>
            <a:ext cx="4065333" cy="22353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3886200"/>
            <a:ext cx="4065333" cy="22353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60812" y="2948556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==</a:t>
            </a:r>
            <a:endParaRPr lang="es-ES" sz="20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61475" y="-39549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!=</a:t>
            </a:r>
            <a:endParaRPr lang="es-ES" sz="20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509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28600"/>
            <a:ext cx="9904412" cy="4444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48006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“The first untethered mixed reality headset” </a:t>
            </a:r>
            <a:endParaRPr lang="es-ES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2" y="2057400"/>
            <a:ext cx="7069519" cy="4805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Es</a:t>
            </a:r>
            <a:r>
              <a:rPr lang="en-US" dirty="0"/>
              <a:t> windows 10</a:t>
            </a:r>
            <a:endParaRPr lang="es-E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598612" y="2667000"/>
            <a:ext cx="7069519" cy="480513"/>
          </a:xfrm>
          <a:prstGeom prst="rect">
            <a:avLst/>
          </a:prstGeom>
        </p:spPr>
        <p:txBody>
          <a:bodyPr vert="horz" lIns="121899" tIns="60949" rIns="121899" bIns="60949" rtlCol="0" anchor="t">
            <a:normAutofit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…</a:t>
            </a:r>
            <a:endParaRPr lang="es-E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598612" y="3276600"/>
            <a:ext cx="7069519" cy="480513"/>
          </a:xfrm>
          <a:prstGeom prst="rect">
            <a:avLst/>
          </a:prstGeom>
        </p:spPr>
        <p:txBody>
          <a:bodyPr vert="horz" lIns="121899" tIns="60949" rIns="121899" bIns="60949" rtlCol="0" anchor="t">
            <a:normAutofit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YA ESTA, ESO ES TODO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67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2057400"/>
            <a:ext cx="7069519" cy="4805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Onecore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2743200"/>
            <a:ext cx="6096851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2057400"/>
            <a:ext cx="7069519" cy="4805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Onecore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2821576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2057400"/>
            <a:ext cx="7069519" cy="4805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Onecore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3" y="0"/>
            <a:ext cx="12199378" cy="68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8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2057400"/>
            <a:ext cx="7069519" cy="480513"/>
          </a:xfrm>
        </p:spPr>
        <p:txBody>
          <a:bodyPr>
            <a:normAutofit lnSpcReduction="10000"/>
          </a:bodyPr>
          <a:lstStyle/>
          <a:p>
            <a:endParaRPr lang="es-ES" dirty="0"/>
          </a:p>
        </p:txBody>
      </p:sp>
      <p:pic>
        <p:nvPicPr>
          <p:cNvPr id="5" name="Gu09UWqS8-Q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98612" y="1600200"/>
            <a:ext cx="63246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286000"/>
            <a:ext cx="5486400" cy="3092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8412" y="2286000"/>
            <a:ext cx="2362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Gaze</a:t>
            </a:r>
          </a:p>
          <a:p>
            <a:r>
              <a:rPr lang="en-US" sz="2800" dirty="0"/>
              <a:t>+</a:t>
            </a:r>
          </a:p>
          <a:p>
            <a:r>
              <a:rPr lang="en-US" sz="2800" dirty="0"/>
              <a:t>Air-tap</a:t>
            </a:r>
          </a:p>
          <a:p>
            <a:endParaRPr lang="en-US" sz="2800" dirty="0"/>
          </a:p>
          <a:p>
            <a:r>
              <a:rPr lang="en-US" sz="2800" dirty="0"/>
              <a:t>(Raton)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3121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2286000"/>
            <a:ext cx="4699183" cy="3092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8412" y="2286000"/>
            <a:ext cx="2362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Bloom</a:t>
            </a:r>
          </a:p>
          <a:p>
            <a:endParaRPr lang="en-US" sz="2800" dirty="0"/>
          </a:p>
          <a:p>
            <a:r>
              <a:rPr lang="en-US" sz="2800" dirty="0"/>
              <a:t>(Tecla Windows)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1147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8456612" y="23622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 menu</a:t>
            </a:r>
            <a:endParaRPr lang="es-E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981200"/>
            <a:ext cx="645477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9218612" y="2114454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Apps 2D</a:t>
            </a:r>
            <a:r>
              <a:rPr lang="es-ES" sz="2800" dirty="0"/>
              <a:t> ancladas al entorno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905000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685800"/>
            <a:ext cx="8938472" cy="1087937"/>
          </a:xfrm>
        </p:spPr>
        <p:txBody>
          <a:bodyPr/>
          <a:lstStyle/>
          <a:p>
            <a:r>
              <a:rPr lang="en-US" dirty="0"/>
              <a:t>Windows Holographic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9218612" y="2114454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Gestionando</a:t>
            </a:r>
            <a:r>
              <a:rPr lang="en-US" sz="2800" dirty="0"/>
              <a:t> apps 2D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112682"/>
            <a:ext cx="7914638" cy="27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28600"/>
            <a:ext cx="9904412" cy="4444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48006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“The first untethered mixed reality headset” </a:t>
            </a:r>
            <a:endParaRPr lang="es-ES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00946" y="5391663"/>
            <a:ext cx="8077200" cy="718851"/>
            <a:chOff x="3503612" y="5537775"/>
            <a:chExt cx="8077200" cy="7188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85212" y="5537775"/>
              <a:ext cx="14478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609012" y="5537775"/>
              <a:ext cx="1524000" cy="482025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03612" y="5794961"/>
              <a:ext cx="807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</a:t>
              </a:r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un visor que se 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lleva</a:t>
              </a:r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 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cabeza</a:t>
              </a:r>
              <a:endParaRPr lang="es-E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8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Últimas novedades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2438400"/>
            <a:ext cx="9445625" cy="22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5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Últimas novedades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905000"/>
            <a:ext cx="6104466" cy="3433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38064" y="1828800"/>
            <a:ext cx="3266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6 </a:t>
            </a:r>
            <a:r>
              <a:rPr lang="es-ES" sz="2800" dirty="0" err="1"/>
              <a:t>partners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Lenovo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3Glasses</a:t>
            </a:r>
          </a:p>
          <a:p>
            <a:endParaRPr lang="es-ES" sz="28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05951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Últimas novedades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905000"/>
            <a:ext cx="6104466" cy="3433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38064" y="1828800"/>
            <a:ext cx="3266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Precios desde 300$</a:t>
            </a:r>
          </a:p>
          <a:p>
            <a:endParaRPr lang="es-ES" sz="2800" dirty="0"/>
          </a:p>
          <a:p>
            <a:r>
              <a:rPr lang="es-ES" sz="2800" dirty="0"/>
              <a:t>Primera mitad 2017</a:t>
            </a:r>
          </a:p>
        </p:txBody>
      </p:sp>
    </p:spTree>
    <p:extLst>
      <p:ext uri="{BB962C8B-B14F-4D97-AF65-F5344CB8AC3E}">
        <p14:creationId xmlns:p14="http://schemas.microsoft.com/office/powerpoint/2010/main" val="206068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Últimas novedades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905000"/>
            <a:ext cx="6104466" cy="3433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0412" y="1828800"/>
            <a:ext cx="373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Intel Core i5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Gráficos Integrados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8GB 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HDMI USB 3.0 o </a:t>
            </a:r>
            <a:r>
              <a:rPr lang="es-ES" sz="2800" dirty="0" err="1"/>
              <a:t>DisplayPort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Disco Duro de 100GB+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Bluetooth 4.0 para accesorios</a:t>
            </a:r>
          </a:p>
        </p:txBody>
      </p:sp>
    </p:spTree>
    <p:extLst>
      <p:ext uri="{BB962C8B-B14F-4D97-AF65-F5344CB8AC3E}">
        <p14:creationId xmlns:p14="http://schemas.microsoft.com/office/powerpoint/2010/main" val="248459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Out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752600"/>
            <a:ext cx="7178146" cy="40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7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Tracking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752600"/>
            <a:ext cx="7178146" cy="40377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2801547"/>
            <a:ext cx="2466242" cy="146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1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Tracking</a:t>
            </a:r>
          </a:p>
        </p:txBody>
      </p:sp>
      <p:pic>
        <p:nvPicPr>
          <p:cNvPr id="4" name="67yLuiSfMWM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2412" y="1498600"/>
            <a:ext cx="6129867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0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Desarrollar</a:t>
            </a:r>
            <a:r>
              <a:rPr lang="en-US" dirty="0"/>
              <a:t> para Windows Holographic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Universal Windows Platform</a:t>
            </a:r>
          </a:p>
          <a:p>
            <a:pPr lvl="2"/>
            <a:r>
              <a:rPr lang="en-US" dirty="0"/>
              <a:t>Apps </a:t>
            </a:r>
            <a:r>
              <a:rPr lang="en-US" dirty="0" err="1"/>
              <a:t>tradicionales</a:t>
            </a:r>
            <a:r>
              <a:rPr lang="en-US" dirty="0"/>
              <a:t> - C#, C++, JS, VB</a:t>
            </a:r>
          </a:p>
          <a:p>
            <a:pPr lvl="2"/>
            <a:r>
              <a:rPr lang="en-US" dirty="0"/>
              <a:t>Apps ‘</a:t>
            </a:r>
            <a:r>
              <a:rPr lang="en-US" dirty="0" err="1"/>
              <a:t>inmersivas</a:t>
            </a:r>
            <a:r>
              <a:rPr lang="en-US" dirty="0"/>
              <a:t>’ –C++ o C# (DirectX), JavaScript (</a:t>
            </a:r>
            <a:r>
              <a:rPr lang="en-US" dirty="0" err="1"/>
              <a:t>WebGL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Middleware (e.g. Unity)</a:t>
            </a:r>
          </a:p>
          <a:p>
            <a:pPr lvl="1"/>
            <a:r>
              <a:rPr lang="en-US" dirty="0"/>
              <a:t>HoloLens o </a:t>
            </a:r>
            <a:r>
              <a:rPr lang="en-US" dirty="0" err="1"/>
              <a:t>Emulador</a:t>
            </a:r>
            <a:r>
              <a:rPr lang="en-US" dirty="0"/>
              <a:t> de Visual Studio </a:t>
            </a:r>
          </a:p>
          <a:p>
            <a:r>
              <a:rPr lang="en-US" dirty="0"/>
              <a:t>2017</a:t>
            </a:r>
          </a:p>
          <a:p>
            <a:pPr lvl="1"/>
            <a:r>
              <a:rPr lang="en-US" dirty="0"/>
              <a:t>Headsets de OEMs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2D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5"/>
          <a:stretch/>
        </p:blipFill>
        <p:spPr>
          <a:xfrm>
            <a:off x="3493164" y="1371600"/>
            <a:ext cx="7467600" cy="506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0212" y="2743200"/>
            <a:ext cx="6248400" cy="1569660"/>
          </a:xfrm>
          <a:prstGeom prst="rect">
            <a:avLst/>
          </a:prstGeom>
          <a:noFill/>
          <a:scene3d>
            <a:camera prst="isometricOffAxis1Right">
              <a:rot lat="480000" lon="20039998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Paso 1: </a:t>
            </a:r>
            <a:r>
              <a:rPr lang="en-US" dirty="0" err="1">
                <a:solidFill>
                  <a:schemeClr val="bg1"/>
                </a:solidFill>
              </a:rPr>
              <a:t>Desarrolla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app para Windows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Paso 2: </a:t>
            </a:r>
            <a:r>
              <a:rPr lang="en-US" dirty="0" err="1">
                <a:solidFill>
                  <a:schemeClr val="bg1"/>
                </a:solidFill>
              </a:rPr>
              <a:t>Publicala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tienda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Paso 3: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Echate</a:t>
            </a:r>
            <a:r>
              <a:rPr lang="es-ES" dirty="0">
                <a:solidFill>
                  <a:schemeClr val="bg1"/>
                </a:solidFill>
              </a:rPr>
              <a:t> una siesta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Paso 4: PROFIT</a:t>
            </a:r>
          </a:p>
        </p:txBody>
      </p:sp>
    </p:spTree>
    <p:extLst>
      <p:ext uri="{BB962C8B-B14F-4D97-AF65-F5344CB8AC3E}">
        <p14:creationId xmlns:p14="http://schemas.microsoft.com/office/powerpoint/2010/main" val="1087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DirectX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3505200"/>
            <a:ext cx="5194852" cy="2389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9212" y="17526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 un conjunto de </a:t>
            </a:r>
            <a:r>
              <a:rPr lang="es-ES" sz="2800" dirty="0" err="1"/>
              <a:t>APIs</a:t>
            </a:r>
            <a:r>
              <a:rPr lang="es-ES" sz="2800" dirty="0"/>
              <a:t> para el desarrollo de aplicaciones multimedia y juegos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012" y="3505200"/>
            <a:ext cx="2819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Nos permite acceder a memoria (buffers) y procesamiento de la GPU</a:t>
            </a:r>
          </a:p>
        </p:txBody>
      </p:sp>
    </p:spTree>
    <p:extLst>
      <p:ext uri="{BB962C8B-B14F-4D97-AF65-F5344CB8AC3E}">
        <p14:creationId xmlns:p14="http://schemas.microsoft.com/office/powerpoint/2010/main" val="28947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28600"/>
            <a:ext cx="9904412" cy="4444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48006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“The first untethered mixed reality headset” </a:t>
            </a:r>
            <a:endParaRPr lang="es-ES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08012" y="5385374"/>
            <a:ext cx="8077200" cy="1096090"/>
            <a:chOff x="760412" y="5537775"/>
            <a:chExt cx="8077200" cy="109609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323012" y="5537775"/>
              <a:ext cx="22098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475412" y="5551474"/>
              <a:ext cx="2023277" cy="696926"/>
            </a:xfrm>
            <a:prstGeom prst="line">
              <a:avLst/>
            </a:prstGeom>
            <a:ln w="571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60412" y="6172200"/>
              <a:ext cx="807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Coexisten</a:t>
              </a:r>
              <a:r>
                <a:rPr lang="en-US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Realidad</a:t>
              </a:r>
              <a:r>
                <a:rPr lang="en-US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Virtual y el </a:t>
              </a:r>
              <a:r>
                <a:rPr lang="en-US" dirty="0" err="1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mundo</a:t>
              </a:r>
              <a:r>
                <a:rPr lang="en-US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físico</a:t>
              </a:r>
              <a:endParaRPr lang="es-ES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5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DirectX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1293812" y="17526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Espacios holográficos (swap </a:t>
            </a:r>
            <a:r>
              <a:rPr lang="es-ES" sz="2800" dirty="0" err="1"/>
              <a:t>chain</a:t>
            </a:r>
            <a:r>
              <a:rPr lang="es-ES" sz="2800" dirty="0"/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612" y="2387462"/>
            <a:ext cx="990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m_holographicSpace</a:t>
            </a:r>
            <a:r>
              <a:rPr lang="en-US" dirty="0"/>
              <a:t> = </a:t>
            </a:r>
            <a:r>
              <a:rPr lang="en-US" dirty="0" err="1"/>
              <a:t>HolographicSpace</a:t>
            </a:r>
            <a:r>
              <a:rPr lang="en-US" dirty="0"/>
              <a:t>::</a:t>
            </a:r>
            <a:r>
              <a:rPr lang="en-US" dirty="0" err="1"/>
              <a:t>CreateForCoreWindow</a:t>
            </a:r>
            <a:r>
              <a:rPr lang="en-US" dirty="0"/>
              <a:t>(window);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297540" y="2903072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Localizando al usuario</a:t>
            </a:r>
          </a:p>
        </p:txBody>
      </p:sp>
      <p:sp>
        <p:nvSpPr>
          <p:cNvPr id="8" name="Rectangle 7"/>
          <p:cNvSpPr/>
          <p:nvPr/>
        </p:nvSpPr>
        <p:spPr>
          <a:xfrm>
            <a:off x="1947898" y="3507156"/>
            <a:ext cx="99969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m_locator</a:t>
            </a:r>
            <a:r>
              <a:rPr lang="es-ES" dirty="0"/>
              <a:t> = </a:t>
            </a:r>
            <a:r>
              <a:rPr lang="es-ES" dirty="0" err="1"/>
              <a:t>SpatialLocator</a:t>
            </a:r>
            <a:r>
              <a:rPr lang="es-ES" dirty="0"/>
              <a:t>::</a:t>
            </a:r>
            <a:r>
              <a:rPr lang="es-ES" dirty="0" err="1"/>
              <a:t>GetDefault</a:t>
            </a:r>
            <a:r>
              <a:rPr lang="es-ES" dirty="0"/>
              <a:t>();</a:t>
            </a:r>
          </a:p>
          <a:p>
            <a:r>
              <a:rPr lang="es-ES" dirty="0" err="1"/>
              <a:t>SpatialStationaryFrameOfReference</a:t>
            </a:r>
            <a:r>
              <a:rPr lang="es-ES" dirty="0"/>
              <a:t> </a:t>
            </a:r>
            <a:r>
              <a:rPr lang="es-ES" dirty="0" err="1"/>
              <a:t>m_referenceFrame</a:t>
            </a:r>
            <a:r>
              <a:rPr lang="es-ES" dirty="0"/>
              <a:t> =</a:t>
            </a:r>
          </a:p>
          <a:p>
            <a:r>
              <a:rPr lang="es-ES" dirty="0"/>
              <a:t>	 </a:t>
            </a:r>
            <a:r>
              <a:rPr lang="es-ES" dirty="0" err="1"/>
              <a:t>m_locator</a:t>
            </a:r>
            <a:r>
              <a:rPr lang="es-ES" dirty="0"/>
              <a:t>-&gt;</a:t>
            </a:r>
            <a:r>
              <a:rPr lang="es-ES" dirty="0" err="1"/>
              <a:t>CreateStationaryFrameOfReferenceAtCurrentLocation</a:t>
            </a:r>
            <a:r>
              <a:rPr lang="es-E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7533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DirectX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1293812" y="17526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Prediciendo la posición del usuario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612" y="2387462"/>
            <a:ext cx="10209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HolographicFrame</a:t>
            </a:r>
            <a:r>
              <a:rPr lang="es-ES" dirty="0"/>
              <a:t>^ </a:t>
            </a:r>
            <a:r>
              <a:rPr lang="es-ES" dirty="0" err="1"/>
              <a:t>holographicFrame</a:t>
            </a:r>
            <a:r>
              <a:rPr lang="es-ES" dirty="0"/>
              <a:t> = </a:t>
            </a:r>
            <a:r>
              <a:rPr lang="es-ES" dirty="0" err="1"/>
              <a:t>m_holographicSpace</a:t>
            </a:r>
            <a:r>
              <a:rPr lang="es-ES" dirty="0"/>
              <a:t>-&gt; 	</a:t>
            </a:r>
            <a:r>
              <a:rPr lang="es-ES" dirty="0" err="1"/>
              <a:t>CreateNextFrame</a:t>
            </a:r>
            <a:r>
              <a:rPr lang="es-ES" dirty="0"/>
              <a:t>(); </a:t>
            </a:r>
          </a:p>
          <a:p>
            <a:r>
              <a:rPr lang="es-ES" dirty="0" err="1"/>
              <a:t>HolographicFramePrediction</a:t>
            </a:r>
            <a:r>
              <a:rPr lang="es-ES" dirty="0"/>
              <a:t>^ </a:t>
            </a:r>
            <a:r>
              <a:rPr lang="es-ES" dirty="0" err="1"/>
              <a:t>prediction</a:t>
            </a:r>
            <a:r>
              <a:rPr lang="es-ES" dirty="0"/>
              <a:t> = </a:t>
            </a:r>
            <a:r>
              <a:rPr lang="es-ES" dirty="0" err="1"/>
              <a:t>holographicFrame</a:t>
            </a:r>
            <a:r>
              <a:rPr lang="es-ES" dirty="0"/>
              <a:t>-&gt; 	</a:t>
            </a:r>
            <a:r>
              <a:rPr lang="es-ES" dirty="0" err="1"/>
              <a:t>CurrentPrediction</a:t>
            </a:r>
            <a:r>
              <a:rPr lang="es-ES" dirty="0"/>
              <a:t>;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5261" y="4114800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Actualizar nuestro contenido (nuestra lógica)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0577" y="4724400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Posicionar los objetos (hologramas)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5812" y="5343743"/>
            <a:ext cx="10209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Matriz Transformación = Matriz Rotación x Matriz Traslación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7850" y="5963086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Especificar punto focal</a:t>
            </a:r>
          </a:p>
        </p:txBody>
      </p:sp>
    </p:spTree>
    <p:extLst>
      <p:ext uri="{BB962C8B-B14F-4D97-AF65-F5344CB8AC3E}">
        <p14:creationId xmlns:p14="http://schemas.microsoft.com/office/powerpoint/2010/main" val="39989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DirectX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1293812" y="17526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Actualizando la predicción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612" y="2387462"/>
            <a:ext cx="10209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holographicFrame</a:t>
            </a:r>
            <a:r>
              <a:rPr lang="es-ES" dirty="0"/>
              <a:t>-&gt;</a:t>
            </a:r>
            <a:r>
              <a:rPr lang="es-ES" dirty="0" err="1"/>
              <a:t>UpdateCurrentPrediction</a:t>
            </a:r>
            <a:r>
              <a:rPr lang="es-ES" dirty="0"/>
              <a:t>();</a:t>
            </a:r>
          </a:p>
          <a:p>
            <a:r>
              <a:rPr lang="es-ES" dirty="0"/>
              <a:t> </a:t>
            </a:r>
            <a:r>
              <a:rPr lang="es-ES" dirty="0" err="1"/>
              <a:t>HolographicFramePrediction</a:t>
            </a:r>
            <a:r>
              <a:rPr lang="es-ES" dirty="0"/>
              <a:t>^ </a:t>
            </a:r>
            <a:r>
              <a:rPr lang="es-ES" dirty="0" err="1"/>
              <a:t>prediction</a:t>
            </a:r>
            <a:r>
              <a:rPr lang="es-ES" dirty="0"/>
              <a:t> = </a:t>
            </a:r>
            <a:r>
              <a:rPr lang="es-ES" dirty="0" err="1"/>
              <a:t>holographicFrame</a:t>
            </a:r>
            <a:r>
              <a:rPr lang="es-ES" dirty="0"/>
              <a:t>-&gt; 	</a:t>
            </a:r>
            <a:r>
              <a:rPr lang="es-ES" dirty="0" err="1"/>
              <a:t>CurrentPrediction</a:t>
            </a:r>
            <a:r>
              <a:rPr lang="es-ES" dirty="0"/>
              <a:t>;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0577" y="4564995"/>
            <a:ext cx="8202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Renderizamos</a:t>
            </a:r>
            <a:r>
              <a:rPr lang="es-ES" dirty="0"/>
              <a:t> la escena para cada ojo (Se encargan los </a:t>
            </a:r>
            <a:r>
              <a:rPr lang="es-ES" dirty="0" err="1"/>
              <a:t>shaders</a:t>
            </a:r>
            <a:r>
              <a:rPr lang="es-ES" dirty="0"/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0577" y="5098395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Mostramos el </a:t>
            </a:r>
            <a:r>
              <a:rPr lang="es-ES" dirty="0" err="1"/>
              <a:t>frame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2055812" y="5569803"/>
            <a:ext cx="10209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HolographicFramePresentResult</a:t>
            </a:r>
            <a:r>
              <a:rPr lang="es-ES" dirty="0"/>
              <a:t> </a:t>
            </a:r>
            <a:r>
              <a:rPr lang="es-ES" dirty="0" err="1"/>
              <a:t>presentResult</a:t>
            </a:r>
            <a:r>
              <a:rPr lang="es-ES" dirty="0"/>
              <a:t> = </a:t>
            </a:r>
            <a:r>
              <a:rPr lang="es-ES" dirty="0" err="1"/>
              <a:t>frame</a:t>
            </a:r>
            <a:r>
              <a:rPr lang="es-ES" dirty="0"/>
              <a:t>- &gt;	</a:t>
            </a:r>
            <a:r>
              <a:rPr lang="es-ES" dirty="0" err="1"/>
              <a:t>PresentUsingCurrentPrediction</a:t>
            </a:r>
            <a:r>
              <a:rPr lang="es-ES" dirty="0"/>
              <a:t>();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20577" y="3653135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Calcular la proyección de la vista para cada ojo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55812" y="4087943"/>
            <a:ext cx="10209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Proyección vista = Traslación cámara x Matriz proyección cámara</a:t>
            </a:r>
          </a:p>
        </p:txBody>
      </p:sp>
    </p:spTree>
    <p:extLst>
      <p:ext uri="{BB962C8B-B14F-4D97-AF65-F5344CB8AC3E}">
        <p14:creationId xmlns:p14="http://schemas.microsoft.com/office/powerpoint/2010/main" val="159526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Unity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2589212" y="17526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 un motor 3d genérico multiplataforma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5812" y="2757845"/>
            <a:ext cx="281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necesario</a:t>
            </a:r>
            <a:r>
              <a:rPr lang="en-US" sz="2800" dirty="0"/>
              <a:t> </a:t>
            </a:r>
            <a:r>
              <a:rPr lang="en-US" sz="2800" dirty="0" err="1"/>
              <a:t>bajarse</a:t>
            </a:r>
            <a:endParaRPr lang="en-US" sz="2800" dirty="0"/>
          </a:p>
          <a:p>
            <a:endParaRPr lang="en-US" sz="2800" dirty="0"/>
          </a:p>
          <a:p>
            <a:r>
              <a:rPr lang="en-US" sz="2800" strike="sngStrike" dirty="0"/>
              <a:t>la </a:t>
            </a:r>
            <a:r>
              <a:rPr lang="es-ES" sz="2800" strike="sngStrike" dirty="0" err="1">
                <a:hlinkClick r:id="rId2"/>
              </a:rPr>
              <a:t>HoloLens</a:t>
            </a:r>
            <a:r>
              <a:rPr lang="es-ES" sz="2800" strike="sngStrike" dirty="0">
                <a:hlinkClick r:id="rId2"/>
              </a:rPr>
              <a:t> </a:t>
            </a:r>
            <a:r>
              <a:rPr lang="es-ES" sz="2800" strike="sngStrike" dirty="0" err="1">
                <a:hlinkClick r:id="rId2"/>
              </a:rPr>
              <a:t>Technical</a:t>
            </a:r>
            <a:r>
              <a:rPr lang="es-ES" sz="2800" strike="sngStrike" dirty="0">
                <a:hlinkClick r:id="rId2"/>
              </a:rPr>
              <a:t> </a:t>
            </a:r>
            <a:r>
              <a:rPr lang="es-ES" sz="2800" strike="sngStrike" dirty="0" err="1">
                <a:hlinkClick r:id="rId2"/>
              </a:rPr>
              <a:t>Preview</a:t>
            </a:r>
            <a:endParaRPr lang="es-ES" sz="2800" strike="sngStrike" dirty="0"/>
          </a:p>
          <a:p>
            <a:endParaRPr lang="en-US" sz="2800" dirty="0"/>
          </a:p>
          <a:p>
            <a:r>
              <a:rPr lang="en-US" sz="2800" dirty="0"/>
              <a:t>U</a:t>
            </a:r>
            <a:r>
              <a:rPr lang="es-ES" sz="2800" dirty="0" err="1"/>
              <a:t>nity</a:t>
            </a:r>
            <a:r>
              <a:rPr lang="es-ES" sz="2800" dirty="0"/>
              <a:t> 5.5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6704012" y="2819400"/>
            <a:ext cx="6092825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Camara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Gestos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 de </a:t>
            </a:r>
            <a:r>
              <a:rPr lang="en-US" dirty="0" err="1"/>
              <a:t>voz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World anchors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Persistencia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Sonido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Mapeo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60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Unity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2132012" y="1752600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Camara: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Ya se encarga del head tracking y </a:t>
            </a:r>
            <a:r>
              <a:rPr lang="es-ES" sz="2800" dirty="0" err="1"/>
              <a:t>rendering</a:t>
            </a:r>
            <a:endParaRPr lang="es-E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Necesario poner el color de fondo a negro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Añadir </a:t>
            </a:r>
            <a:r>
              <a:rPr lang="es-ES" sz="2800" dirty="0" err="1"/>
              <a:t>capabilidades</a:t>
            </a:r>
            <a:r>
              <a:rPr lang="es-ES" sz="2800" dirty="0"/>
              <a:t> al manifiesto: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s-ES" sz="2800" dirty="0" err="1"/>
              <a:t>SpatialPerception</a:t>
            </a:r>
            <a:r>
              <a:rPr lang="es-ES" sz="2800" dirty="0"/>
              <a:t>, </a:t>
            </a:r>
            <a:r>
              <a:rPr lang="es-ES" sz="2800" dirty="0" err="1"/>
              <a:t>WebCam</a:t>
            </a:r>
            <a:r>
              <a:rPr lang="es-ES" sz="2800" dirty="0"/>
              <a:t>, </a:t>
            </a:r>
            <a:r>
              <a:rPr lang="es-ES" sz="2800" dirty="0" err="1"/>
              <a:t>Microphone</a:t>
            </a:r>
            <a:r>
              <a:rPr lang="es-E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Exportar como: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UWP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Desplegar desde Visual Studio a </a:t>
            </a:r>
            <a:r>
              <a:rPr lang="es-ES" sz="2800" dirty="0" err="1"/>
              <a:t>HoloLens</a:t>
            </a:r>
            <a:r>
              <a:rPr lang="es-ES" sz="2800" dirty="0"/>
              <a:t> o al Emulador</a:t>
            </a:r>
          </a:p>
        </p:txBody>
      </p:sp>
    </p:spTree>
    <p:extLst>
      <p:ext uri="{BB962C8B-B14F-4D97-AF65-F5344CB8AC3E}">
        <p14:creationId xmlns:p14="http://schemas.microsoft.com/office/powerpoint/2010/main" val="187772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Unity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2436812" y="2057400"/>
            <a:ext cx="8686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//</a:t>
            </a:r>
            <a:r>
              <a:rPr lang="en-US" sz="2800" dirty="0" err="1"/>
              <a:t>GestureRecognizer</a:t>
            </a:r>
            <a:endParaRPr lang="es-ES" sz="2800" dirty="0"/>
          </a:p>
          <a:p>
            <a:endParaRPr lang="es-ES" sz="2800" dirty="0"/>
          </a:p>
          <a:p>
            <a:r>
              <a:rPr lang="es-ES" sz="2800" dirty="0" err="1"/>
              <a:t>recognizer</a:t>
            </a:r>
            <a:r>
              <a:rPr lang="es-ES" sz="2800" dirty="0"/>
              <a:t> = new </a:t>
            </a:r>
            <a:r>
              <a:rPr lang="es-ES" sz="2800" dirty="0" err="1"/>
              <a:t>GestureRecognizer</a:t>
            </a:r>
            <a:r>
              <a:rPr lang="es-ES" sz="2800" dirty="0"/>
              <a:t>(); </a:t>
            </a:r>
            <a:r>
              <a:rPr lang="es-ES" sz="2800" dirty="0" err="1"/>
              <a:t>recognizer.TappedEvent</a:t>
            </a:r>
            <a:r>
              <a:rPr lang="es-ES" sz="2800" dirty="0"/>
              <a:t> += (</a:t>
            </a:r>
            <a:r>
              <a:rPr lang="es-ES" sz="2800" dirty="0" err="1"/>
              <a:t>source</a:t>
            </a:r>
            <a:r>
              <a:rPr lang="es-ES" sz="2800" dirty="0"/>
              <a:t>, </a:t>
            </a:r>
            <a:r>
              <a:rPr lang="es-ES" sz="2800" dirty="0" err="1"/>
              <a:t>tapCount</a:t>
            </a:r>
            <a:r>
              <a:rPr lang="es-ES" sz="2800" dirty="0"/>
              <a:t>, </a:t>
            </a:r>
            <a:r>
              <a:rPr lang="es-ES" sz="2800" dirty="0" err="1"/>
              <a:t>ray</a:t>
            </a:r>
            <a:r>
              <a:rPr lang="es-ES" sz="2800" dirty="0"/>
              <a:t>) =&gt; { </a:t>
            </a:r>
          </a:p>
          <a:p>
            <a:r>
              <a:rPr lang="en-US" sz="2800" dirty="0"/>
              <a:t>	//</a:t>
            </a:r>
            <a:r>
              <a:rPr lang="en-US" sz="2800" dirty="0" err="1"/>
              <a:t>Hacer</a:t>
            </a:r>
            <a:r>
              <a:rPr lang="en-US" sz="2800" dirty="0"/>
              <a:t> lo que sea</a:t>
            </a:r>
            <a:endParaRPr lang="es-ES" sz="2800" dirty="0"/>
          </a:p>
          <a:p>
            <a:r>
              <a:rPr lang="es-ES" sz="2800" dirty="0"/>
              <a:t>};</a:t>
            </a:r>
          </a:p>
          <a:p>
            <a:r>
              <a:rPr lang="es-ES" sz="2800" dirty="0" err="1"/>
              <a:t>recognizer.StartCapturingGestures</a:t>
            </a:r>
            <a:r>
              <a:rPr lang="es-ES" sz="2800" dirty="0"/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201299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Unity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1522412" y="1676400"/>
            <a:ext cx="10134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//Gaze</a:t>
            </a:r>
            <a:endParaRPr lang="es-ES" sz="2800" dirty="0"/>
          </a:p>
          <a:p>
            <a:endParaRPr lang="es-ES" sz="2800" dirty="0"/>
          </a:p>
          <a:p>
            <a:r>
              <a:rPr lang="es-ES" sz="2800" dirty="0" err="1"/>
              <a:t>var</a:t>
            </a:r>
            <a:r>
              <a:rPr lang="es-ES" sz="2800" dirty="0"/>
              <a:t> </a:t>
            </a:r>
            <a:r>
              <a:rPr lang="es-ES" sz="2800" dirty="0" err="1"/>
              <a:t>headPosition</a:t>
            </a:r>
            <a:r>
              <a:rPr lang="es-ES" sz="2800" dirty="0"/>
              <a:t> = </a:t>
            </a:r>
            <a:r>
              <a:rPr lang="es-ES" sz="2800" dirty="0" err="1"/>
              <a:t>Camera.main.transform.position</a:t>
            </a:r>
            <a:r>
              <a:rPr lang="es-ES" sz="2800" dirty="0"/>
              <a:t>;</a:t>
            </a:r>
          </a:p>
          <a:p>
            <a:r>
              <a:rPr lang="es-ES" sz="2800" dirty="0" err="1"/>
              <a:t>var</a:t>
            </a:r>
            <a:r>
              <a:rPr lang="es-ES" sz="2800" dirty="0"/>
              <a:t> </a:t>
            </a:r>
            <a:r>
              <a:rPr lang="es-ES" sz="2800" dirty="0" err="1"/>
              <a:t>gazeDirection</a:t>
            </a:r>
            <a:r>
              <a:rPr lang="es-ES" sz="2800" dirty="0"/>
              <a:t> = </a:t>
            </a:r>
            <a:r>
              <a:rPr lang="es-ES" sz="2800" dirty="0" err="1"/>
              <a:t>Camera.main.transform.forward</a:t>
            </a:r>
            <a:r>
              <a:rPr lang="es-ES" sz="2800" dirty="0"/>
              <a:t>;</a:t>
            </a:r>
          </a:p>
          <a:p>
            <a:r>
              <a:rPr lang="es-ES" sz="2800" dirty="0" err="1"/>
              <a:t>RaycastHit</a:t>
            </a:r>
            <a:r>
              <a:rPr lang="es-ES" sz="2800" dirty="0"/>
              <a:t> </a:t>
            </a:r>
            <a:r>
              <a:rPr lang="es-ES" sz="2800" dirty="0" err="1"/>
              <a:t>hitInfo</a:t>
            </a:r>
            <a:r>
              <a:rPr lang="es-ES" sz="2800" dirty="0"/>
              <a:t>;</a:t>
            </a:r>
          </a:p>
          <a:p>
            <a:endParaRPr lang="es-ES" sz="2800" dirty="0"/>
          </a:p>
          <a:p>
            <a:r>
              <a:rPr lang="es-ES" sz="2800" dirty="0"/>
              <a:t> </a:t>
            </a:r>
            <a:r>
              <a:rPr lang="es-ES" sz="2800" dirty="0" err="1"/>
              <a:t>if</a:t>
            </a:r>
            <a:r>
              <a:rPr lang="es-ES" sz="2800" dirty="0"/>
              <a:t> (</a:t>
            </a:r>
            <a:r>
              <a:rPr lang="es-ES" sz="2800" dirty="0" err="1"/>
              <a:t>Physics.Raycast</a:t>
            </a:r>
            <a:r>
              <a:rPr lang="es-ES" sz="2800" dirty="0"/>
              <a:t>(</a:t>
            </a:r>
            <a:r>
              <a:rPr lang="es-ES" sz="2800" dirty="0" err="1"/>
              <a:t>headPosition</a:t>
            </a:r>
            <a:r>
              <a:rPr lang="es-ES" sz="2800" dirty="0"/>
              <a:t>, </a:t>
            </a:r>
            <a:r>
              <a:rPr lang="es-ES" sz="2800" dirty="0" err="1"/>
              <a:t>gazeDirection</a:t>
            </a:r>
            <a:r>
              <a:rPr lang="es-ES" sz="2800" dirty="0"/>
              <a:t>, </a:t>
            </a:r>
            <a:r>
              <a:rPr lang="es-ES" sz="2800" dirty="0" err="1"/>
              <a:t>out</a:t>
            </a:r>
            <a:r>
              <a:rPr lang="es-ES" sz="2800" dirty="0"/>
              <a:t> </a:t>
            </a:r>
            <a:r>
              <a:rPr lang="es-ES" sz="2800" dirty="0" err="1"/>
              <a:t>hitInfo</a:t>
            </a:r>
            <a:r>
              <a:rPr lang="es-ES" sz="2800" dirty="0"/>
              <a:t>)) { </a:t>
            </a:r>
          </a:p>
          <a:p>
            <a:r>
              <a:rPr lang="es-ES" sz="2800" dirty="0"/>
              <a:t>	</a:t>
            </a:r>
            <a:r>
              <a:rPr lang="es-ES" sz="2800" dirty="0" err="1"/>
              <a:t>FocusedObject</a:t>
            </a:r>
            <a:r>
              <a:rPr lang="es-ES" sz="2800" dirty="0"/>
              <a:t> = </a:t>
            </a:r>
            <a:r>
              <a:rPr lang="es-ES" sz="2800" dirty="0" err="1"/>
              <a:t>hitInfo.collider.gameObject</a:t>
            </a:r>
            <a:r>
              <a:rPr lang="es-ES" sz="2800" dirty="0"/>
              <a:t>;</a:t>
            </a:r>
          </a:p>
          <a:p>
            <a:r>
              <a:rPr lang="es-ES" sz="2800" dirty="0"/>
              <a:t>} </a:t>
            </a:r>
            <a:r>
              <a:rPr lang="es-ES" sz="2800" dirty="0" err="1"/>
              <a:t>else</a:t>
            </a:r>
            <a:r>
              <a:rPr lang="es-ES" sz="2800" dirty="0"/>
              <a:t> {</a:t>
            </a:r>
          </a:p>
          <a:p>
            <a:r>
              <a:rPr lang="es-ES" sz="2800" dirty="0"/>
              <a:t>	</a:t>
            </a:r>
            <a:r>
              <a:rPr lang="es-ES" sz="2800" dirty="0" err="1"/>
              <a:t>FocusedObject</a:t>
            </a:r>
            <a:r>
              <a:rPr lang="es-ES" sz="2800" dirty="0"/>
              <a:t> = </a:t>
            </a:r>
            <a:r>
              <a:rPr lang="es-ES" sz="2800" dirty="0" err="1"/>
              <a:t>null</a:t>
            </a:r>
            <a:r>
              <a:rPr lang="es-ES" sz="2800" dirty="0"/>
              <a:t>; </a:t>
            </a:r>
          </a:p>
          <a:p>
            <a:r>
              <a:rPr lang="es-E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9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Quién lo esta usando ahora mismo?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222" y="1479842"/>
            <a:ext cx="2605565" cy="1262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04" y="4114800"/>
            <a:ext cx="2412303" cy="1364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39" y="2701433"/>
            <a:ext cx="3450433" cy="1501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757" y="2542602"/>
            <a:ext cx="2137577" cy="1645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772" y="5067396"/>
            <a:ext cx="3051526" cy="1523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016" y="4191000"/>
            <a:ext cx="3891302" cy="1202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b="24471"/>
          <a:stretch/>
        </p:blipFill>
        <p:spPr>
          <a:xfrm>
            <a:off x="4903251" y="1367700"/>
            <a:ext cx="2653410" cy="13381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527" y="2731925"/>
            <a:ext cx="2905533" cy="14565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99" y="4114800"/>
            <a:ext cx="2119313" cy="16595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53" y="1810032"/>
            <a:ext cx="2012345" cy="5541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3854147" y="1429928"/>
              <a:ext cx="63900" cy="320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51275" y="1427408"/>
                <a:ext cx="69285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4056287" y="1568168"/>
              <a:ext cx="755100" cy="8508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54129" y="1567088"/>
                <a:ext cx="759057" cy="854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/>
              <p14:cNvContentPartPr/>
              <p14:nvPr/>
            </p14:nvContentPartPr>
            <p14:xfrm>
              <a:off x="7208807" y="3444848"/>
              <a:ext cx="42660" cy="4095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05222" y="3441969"/>
                <a:ext cx="49113" cy="414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/>
              <p14:cNvContentPartPr/>
              <p14:nvPr/>
            </p14:nvContentPartPr>
            <p14:xfrm>
              <a:off x="9430907" y="1887128"/>
              <a:ext cx="606240" cy="1544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27309" y="1884248"/>
                <a:ext cx="611637" cy="1587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0649" y="4205421"/>
            <a:ext cx="2499188" cy="996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06721" y="5197980"/>
            <a:ext cx="2763592" cy="14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 esto es solo el principio…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HoloLens</a:t>
            </a:r>
            <a:r>
              <a:rPr lang="es-ES" dirty="0"/>
              <a:t> es un </a:t>
            </a:r>
            <a:r>
              <a:rPr lang="es-ES" dirty="0" err="1"/>
              <a:t>Dev</a:t>
            </a:r>
            <a:r>
              <a:rPr lang="es-ES" dirty="0"/>
              <a:t> Kit, para que los desarrolladores puedan comenzar a desarrollar en </a:t>
            </a:r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Reality</a:t>
            </a:r>
            <a:endParaRPr lang="es-ES" dirty="0"/>
          </a:p>
          <a:p>
            <a:r>
              <a:rPr lang="es-ES" dirty="0"/>
              <a:t>Microsoft sigue trabajando en mejorar tanto el hardware (</a:t>
            </a:r>
            <a:r>
              <a:rPr lang="es-ES" dirty="0" err="1"/>
              <a:t>HoloLens</a:t>
            </a:r>
            <a:r>
              <a:rPr lang="es-ES" dirty="0"/>
              <a:t>) como el software (Windows </a:t>
            </a:r>
            <a:r>
              <a:rPr lang="es-ES" dirty="0" err="1"/>
              <a:t>Holographic</a:t>
            </a:r>
            <a:r>
              <a:rPr lang="es-ES" dirty="0"/>
              <a:t>)</a:t>
            </a:r>
          </a:p>
          <a:p>
            <a:r>
              <a:rPr lang="es-ES" dirty="0"/>
              <a:t>En 2017 comenzarán a aparecer productos de otros </a:t>
            </a:r>
            <a:r>
              <a:rPr lang="es-ES" dirty="0" err="1"/>
              <a:t>OEMs</a:t>
            </a:r>
            <a:r>
              <a:rPr lang="es-ES" dirty="0"/>
              <a:t>, con los que Microsoft comparte la tecnología que hace </a:t>
            </a:r>
            <a:r>
              <a:rPr lang="es-ES" dirty="0" err="1"/>
              <a:t>HoloLens</a:t>
            </a:r>
            <a:r>
              <a:rPr lang="es-ES" dirty="0"/>
              <a:t> posible </a:t>
            </a:r>
          </a:p>
        </p:txBody>
      </p:sp>
    </p:spTree>
    <p:extLst>
      <p:ext uri="{BB962C8B-B14F-4D97-AF65-F5344CB8AC3E}">
        <p14:creationId xmlns:p14="http://schemas.microsoft.com/office/powerpoint/2010/main" val="24908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 esto es solo el principio…</a:t>
            </a:r>
          </a:p>
        </p:txBody>
      </p:sp>
      <p:pic>
        <p:nvPicPr>
          <p:cNvPr id="7" name="2MqGrF6JaOM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13012" y="1498600"/>
            <a:ext cx="640079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28600"/>
            <a:ext cx="9904412" cy="4444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48006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“The first untethered mixed reality headset” </a:t>
            </a:r>
            <a:endParaRPr lang="es-ES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113212" y="5377897"/>
            <a:ext cx="8935947" cy="941457"/>
            <a:chOff x="4265612" y="5537775"/>
            <a:chExt cx="8935947" cy="941457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265612" y="5537775"/>
              <a:ext cx="1981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286160" y="5544624"/>
              <a:ext cx="838199" cy="703776"/>
            </a:xfrm>
            <a:prstGeom prst="line">
              <a:avLst/>
            </a:prstGeom>
            <a:ln w="571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124359" y="6017567"/>
              <a:ext cx="807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 </a:t>
              </a:r>
              <a:r>
                <a:rPr lang="en-US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necesita</a:t>
              </a:r>
              <a:r>
                <a:rPr lang="en-US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cables </a:t>
              </a:r>
              <a:r>
                <a:rPr lang="en-US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ni</a:t>
              </a:r>
              <a:r>
                <a:rPr lang="en-US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PCs </a:t>
              </a:r>
              <a:r>
                <a:rPr lang="en-US" dirty="0" err="1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externos</a:t>
              </a:r>
              <a:endParaRPr lang="es-E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41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28600"/>
            <a:ext cx="9904412" cy="4444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48006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“The first untethered mixed reality headset” </a:t>
            </a:r>
            <a:endParaRPr lang="es-ES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283947" y="5384746"/>
            <a:ext cx="9012148" cy="848850"/>
            <a:chOff x="3330664" y="5385375"/>
            <a:chExt cx="9012148" cy="84885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330664" y="5385375"/>
              <a:ext cx="782548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346075" y="5385375"/>
              <a:ext cx="843337" cy="634425"/>
            </a:xfrm>
            <a:prstGeom prst="line">
              <a:avLst/>
            </a:prstGeom>
            <a:ln w="571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65612" y="5772560"/>
              <a:ext cx="807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</a:t>
              </a:r>
              <a:r>
                <a:rPr lang="en-US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el primero de </a:t>
              </a:r>
              <a:r>
                <a:rPr lang="en-US" dirty="0" err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una</a:t>
              </a:r>
              <a:r>
                <a:rPr lang="en-US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nueva</a:t>
              </a:r>
              <a:r>
                <a:rPr lang="en-US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categoria</a:t>
              </a:r>
              <a:r>
                <a:rPr lang="en-US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dirty="0" err="1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dispositivos</a:t>
              </a:r>
              <a:endParaRPr lang="es-ES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65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981200"/>
            <a:ext cx="7579541" cy="39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905000"/>
            <a:ext cx="7237572" cy="41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Que permite hacer?</a:t>
            </a:r>
          </a:p>
          <a:p>
            <a:pPr lvl="1"/>
            <a:r>
              <a:rPr lang="es-ES" dirty="0"/>
              <a:t>Colaborar con otras personas trabajando en objetos virtuales</a:t>
            </a:r>
          </a:p>
          <a:p>
            <a:pPr lvl="2"/>
            <a:r>
              <a:rPr lang="es-ES" dirty="0"/>
              <a:t>Educación, Investigación</a:t>
            </a:r>
          </a:p>
          <a:p>
            <a:pPr lvl="1"/>
            <a:r>
              <a:rPr lang="es-ES" dirty="0"/>
              <a:t>Crear experiencias y juegos que entienden y se integran con el mundo real</a:t>
            </a:r>
          </a:p>
          <a:p>
            <a:pPr lvl="2"/>
            <a:r>
              <a:rPr lang="es-ES" dirty="0" err="1"/>
              <a:t>Fragments</a:t>
            </a:r>
            <a:r>
              <a:rPr lang="es-ES" dirty="0"/>
              <a:t>, </a:t>
            </a:r>
            <a:r>
              <a:rPr lang="es-ES" dirty="0" err="1"/>
              <a:t>Roboraid</a:t>
            </a:r>
            <a:endParaRPr lang="es-ES" dirty="0"/>
          </a:p>
          <a:p>
            <a:pPr lvl="1"/>
            <a:r>
              <a:rPr lang="es-ES" dirty="0"/>
              <a:t>Interactuar con apps mas allá de la pantalla</a:t>
            </a:r>
          </a:p>
          <a:p>
            <a:pPr lvl="2"/>
            <a:r>
              <a:rPr lang="es-ES" dirty="0"/>
              <a:t>UWP, Cortana</a:t>
            </a:r>
          </a:p>
          <a:p>
            <a:pPr lvl="1"/>
            <a:r>
              <a:rPr lang="es-ES" dirty="0"/>
              <a:t>Complementar el uso tradicional del PC</a:t>
            </a:r>
          </a:p>
          <a:p>
            <a:pPr lvl="2"/>
            <a:r>
              <a:rPr lang="es-ES" dirty="0"/>
              <a:t>Segunda pantalla, visualización 3D</a:t>
            </a:r>
          </a:p>
        </p:txBody>
      </p:sp>
    </p:spTree>
    <p:extLst>
      <p:ext uri="{BB962C8B-B14F-4D97-AF65-F5344CB8AC3E}">
        <p14:creationId xmlns:p14="http://schemas.microsoft.com/office/powerpoint/2010/main" val="19541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460</TotalTime>
  <Words>782</Words>
  <Application>Microsoft Office PowerPoint</Application>
  <PresentationFormat>Custom</PresentationFormat>
  <Paragraphs>203</Paragraphs>
  <Slides>49</Slides>
  <Notes>15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Segoe UI</vt:lpstr>
      <vt:lpstr>Tech 16x9</vt:lpstr>
      <vt:lpstr>HoloLens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Mixed reality</vt:lpstr>
      <vt:lpstr>Mixed reality</vt:lpstr>
      <vt:lpstr>Mixed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Holographic</vt:lpstr>
      <vt:lpstr>Windows Holographic</vt:lpstr>
      <vt:lpstr>Windows Holographic</vt:lpstr>
      <vt:lpstr>Windows Holographic</vt:lpstr>
      <vt:lpstr>Windows Holographic</vt:lpstr>
      <vt:lpstr>Windows Holographic</vt:lpstr>
      <vt:lpstr>Windows Holographic</vt:lpstr>
      <vt:lpstr>Windows Holographic</vt:lpstr>
      <vt:lpstr>Windows Holographic</vt:lpstr>
      <vt:lpstr>Windows Holographic</vt:lpstr>
      <vt:lpstr>Últimas novedades</vt:lpstr>
      <vt:lpstr>Últimas novedades</vt:lpstr>
      <vt:lpstr>Últimas novedades</vt:lpstr>
      <vt:lpstr>Últimas novedades</vt:lpstr>
      <vt:lpstr>Inside Out</vt:lpstr>
      <vt:lpstr>Inside Out Tracking</vt:lpstr>
      <vt:lpstr>Inside Out Tracking</vt:lpstr>
      <vt:lpstr>Desarrollar para Windows Holographic</vt:lpstr>
      <vt:lpstr>Apps 2D</vt:lpstr>
      <vt:lpstr>DirectX</vt:lpstr>
      <vt:lpstr>DirectX</vt:lpstr>
      <vt:lpstr>DirectX</vt:lpstr>
      <vt:lpstr>DirectX</vt:lpstr>
      <vt:lpstr>Unity</vt:lpstr>
      <vt:lpstr>Unity</vt:lpstr>
      <vt:lpstr>Unity</vt:lpstr>
      <vt:lpstr>Unity</vt:lpstr>
      <vt:lpstr>Quién lo esta usando ahora mismo?</vt:lpstr>
      <vt:lpstr>Y esto es solo el principio…</vt:lpstr>
      <vt:lpstr>Y esto es solo el principio…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HoloLens</dc:title>
  <dc:creator>Arcadio García</dc:creator>
  <cp:lastModifiedBy>Arcadio García</cp:lastModifiedBy>
  <cp:revision>58</cp:revision>
  <dcterms:created xsi:type="dcterms:W3CDTF">2016-12-07T09:32:08Z</dcterms:created>
  <dcterms:modified xsi:type="dcterms:W3CDTF">2017-01-17T22:40:23Z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